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259" r:id="rId2"/>
    <p:sldId id="336" r:id="rId3"/>
    <p:sldId id="334" r:id="rId4"/>
    <p:sldId id="335" r:id="rId5"/>
    <p:sldId id="337" r:id="rId6"/>
    <p:sldId id="338" r:id="rId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CD0B722-E6A0-4D97-8D22-B547BABAB5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9DD9CF-65A9-4D7F-A894-F96EFF564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5077A-8C9A-4E3C-B6FB-7C87B09379A7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7AE79-CADF-40D4-8328-F1F773519F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EB5F49-0439-447A-83F7-9DC847E89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08FF-BEB0-4767-9FD4-692F56CBF6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569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" y="14"/>
            <a:ext cx="3037840" cy="466435"/>
          </a:xfrm>
          <a:prstGeom prst="rect">
            <a:avLst/>
          </a:prstGeom>
        </p:spPr>
        <p:txBody>
          <a:bodyPr vert="horz" lIns="92412" tIns="46207" rIns="92412" bIns="4620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44" y="14"/>
            <a:ext cx="3037840" cy="466435"/>
          </a:xfrm>
          <a:prstGeom prst="rect">
            <a:avLst/>
          </a:prstGeom>
        </p:spPr>
        <p:txBody>
          <a:bodyPr vert="horz" lIns="92412" tIns="46207" rIns="92412" bIns="46207" rtlCol="0"/>
          <a:lstStyle>
            <a:lvl1pPr algn="r">
              <a:defRPr sz="1200"/>
            </a:lvl1pPr>
          </a:lstStyle>
          <a:p>
            <a:fld id="{01025FD6-940F-4925-983C-469A4731E50B}" type="datetimeFigureOut">
              <a:rPr lang="es-MX" smtClean="0"/>
              <a:t>07/10/2022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2" tIns="46207" rIns="92412" bIns="46207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902"/>
            <a:ext cx="5608320" cy="3660457"/>
          </a:xfrm>
          <a:prstGeom prst="rect">
            <a:avLst/>
          </a:prstGeom>
        </p:spPr>
        <p:txBody>
          <a:bodyPr vert="horz" lIns="92412" tIns="46207" rIns="92412" bIns="46207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6" y="8829970"/>
            <a:ext cx="3037840" cy="466434"/>
          </a:xfrm>
          <a:prstGeom prst="rect">
            <a:avLst/>
          </a:prstGeom>
        </p:spPr>
        <p:txBody>
          <a:bodyPr vert="horz" lIns="92412" tIns="46207" rIns="92412" bIns="4620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44" y="8829970"/>
            <a:ext cx="3037840" cy="466434"/>
          </a:xfrm>
          <a:prstGeom prst="rect">
            <a:avLst/>
          </a:prstGeom>
        </p:spPr>
        <p:txBody>
          <a:bodyPr vert="horz" lIns="92412" tIns="46207" rIns="92412" bIns="46207" rtlCol="0" anchor="b"/>
          <a:lstStyle>
            <a:lvl1pPr algn="r">
              <a:defRPr sz="1200"/>
            </a:lvl1pPr>
          </a:lstStyle>
          <a:p>
            <a:fld id="{076E8C69-BC66-45B1-929B-62FE34941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6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889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88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64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38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75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C7A0D4-0599-4053-ACD7-CFF1ABB3A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382085E-1167-45A9-85E1-E9B7A46EC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9577" b="8510"/>
          <a:stretch/>
        </p:blipFill>
        <p:spPr>
          <a:xfrm>
            <a:off x="400050" y="395287"/>
            <a:ext cx="852487" cy="696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4C4EBB7-069E-4196-B491-6940E1584C89}"/>
              </a:ext>
            </a:extLst>
          </p:cNvPr>
          <p:cNvGrpSpPr/>
          <p:nvPr userDrawn="1"/>
        </p:nvGrpSpPr>
        <p:grpSpPr>
          <a:xfrm>
            <a:off x="5257536" y="395287"/>
            <a:ext cx="1676928" cy="1518926"/>
            <a:chOff x="400050" y="115910"/>
            <a:chExt cx="2115091" cy="191580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80AB209-7378-4973-8D60-F1870C47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75" y="1436402"/>
              <a:ext cx="1926066" cy="59531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AE808B7-D4A2-4841-8D13-9D53B387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" y="115910"/>
              <a:ext cx="1190158" cy="1320492"/>
            </a:xfrm>
            <a:prstGeom prst="rect">
              <a:avLst/>
            </a:prstGeom>
          </p:spPr>
        </p:pic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63D9B68-5621-4C2F-9010-33DDE829FB38}"/>
              </a:ext>
            </a:extLst>
          </p:cNvPr>
          <p:cNvCxnSpPr/>
          <p:nvPr userDrawn="1"/>
        </p:nvCxnSpPr>
        <p:spPr>
          <a:xfrm>
            <a:off x="304800" y="5725138"/>
            <a:ext cx="8447667" cy="0"/>
          </a:xfrm>
          <a:prstGeom prst="line">
            <a:avLst/>
          </a:prstGeom>
          <a:ln w="22225">
            <a:solidFill>
              <a:srgbClr val="A71D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Gráfico 18">
            <a:extLst>
              <a:ext uri="{FF2B5EF4-FFF2-40B4-BE49-F238E27FC236}">
                <a16:creationId xmlns:a16="http://schemas.microsoft.com/office/drawing/2014/main" id="{17A5718D-E4F1-4B0E-990C-DE22C98A1A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35490" y="97716"/>
            <a:ext cx="1440425" cy="1433426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95AD197-E51B-4768-A6DC-D474CD48D7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01421" y="395287"/>
            <a:ext cx="714375" cy="69532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3F8E8E7-B84E-4329-A01D-B85FC682B3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020175" y="4771964"/>
            <a:ext cx="35718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11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95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67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22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3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61265"/>
            <a:ext cx="1219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09600" y="836712"/>
            <a:ext cx="10972800" cy="58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51" y="213801"/>
            <a:ext cx="1852581" cy="384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/>
          <p:nvPr/>
        </p:nvSpPr>
        <p:spPr>
          <a:xfrm>
            <a:off x="10608503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Arial"/>
              <a:buNone/>
            </a:pPr>
            <a:r>
              <a:rPr lang="es-MX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 ODE o Institución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69061"/>
            <a:ext cx="12192000" cy="548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5"/>
          <p:cNvPicPr preferRelativeResize="0"/>
          <p:nvPr/>
        </p:nvPicPr>
        <p:blipFill rotWithShape="1">
          <a:blip r:embed="rId6">
            <a:alphaModFix/>
          </a:blip>
          <a:srcRect t="11395" b="14214"/>
          <a:stretch/>
        </p:blipFill>
        <p:spPr>
          <a:xfrm>
            <a:off x="8304247" y="175940"/>
            <a:ext cx="2185157" cy="524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3_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A0EA4E6C-ED73-4C4F-B640-3462FD47D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221974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7F0436A-49D2-46B2-BD62-C0AA8691F7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6199" y="246793"/>
            <a:ext cx="1078839" cy="1073597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CE03756-204C-45E4-BE5D-0F581E9172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84821" y="246793"/>
            <a:ext cx="2500980" cy="6684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11E242-9698-499B-964D-0781C489F0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996"/>
            <a:ext cx="12192000" cy="3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307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-603448"/>
            <a:ext cx="1920213" cy="4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3072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061"/>
            <a:ext cx="12192000" cy="548893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A13EDC-A865-492A-94B7-1E328D73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043891" y="68628"/>
            <a:ext cx="2468600" cy="5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061"/>
            <a:ext cx="12192000" cy="54889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CE730E-323D-4BA1-99D1-99DFE2479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304246" y="175940"/>
            <a:ext cx="2185157" cy="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65"/>
            <a:ext cx="12192000" cy="50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3801"/>
            <a:ext cx="1852581" cy="38404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10608502" y="213801"/>
            <a:ext cx="1056117" cy="384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67" b="1" i="0" dirty="0"/>
              <a:t>Logo</a:t>
            </a:r>
            <a:r>
              <a:rPr lang="en-US" sz="1067" b="1" i="0" baseline="0" dirty="0"/>
              <a:t> ODE o Institución</a:t>
            </a:r>
            <a:endParaRPr lang="es-MX" sz="1067" b="1" i="0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2737" y="6719472"/>
            <a:ext cx="12357476" cy="1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3072 Imagen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6"/>
          <a:stretch/>
        </p:blipFill>
        <p:spPr>
          <a:xfrm>
            <a:off x="0" y="6719472"/>
            <a:ext cx="12192000" cy="1385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BC867F-2DDA-401D-96C8-85EDD851D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4214"/>
          <a:stretch/>
        </p:blipFill>
        <p:spPr>
          <a:xfrm>
            <a:off x="8207196" y="213801"/>
            <a:ext cx="2300201" cy="5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0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6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9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8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7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580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2827-E43C-4B20-B1E7-DA63C90D2551}" type="datetimeFigureOut">
              <a:rPr lang="es-MX" smtClean="0"/>
              <a:t>07/10/2022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A645-F2D6-44D4-A3D2-B33E652D181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25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4294967295"/>
          </p:nvPr>
        </p:nvSpPr>
        <p:spPr>
          <a:xfrm>
            <a:off x="1910913" y="4395579"/>
            <a:ext cx="8370174" cy="10127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spc="3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Colegio de Bachilleres del Estado de Quintana Roo</a:t>
            </a: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de </a:t>
            </a:r>
            <a:r>
              <a:rPr lang="en-US" sz="2200" b="1" i="1" dirty="0" err="1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</a:t>
            </a:r>
            <a:r>
              <a:rPr lang="en-US" sz="2200" b="1" i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s-MX" sz="2200" b="1" i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8F7AED-3BE9-4B60-B312-5C02128DD834}"/>
              </a:ext>
            </a:extLst>
          </p:cNvPr>
          <p:cNvSpPr txBox="1"/>
          <p:nvPr/>
        </p:nvSpPr>
        <p:spPr>
          <a:xfrm>
            <a:off x="1140835" y="2367171"/>
            <a:ext cx="991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spc="600" dirty="0">
                <a:solidFill>
                  <a:schemeClr val="bg1"/>
                </a:solidFill>
              </a:rPr>
              <a:t>IV SESIÓN</a:t>
            </a:r>
          </a:p>
          <a:p>
            <a:pPr algn="ctr"/>
            <a:r>
              <a:rPr lang="es-MX" sz="6000" b="1" spc="600" dirty="0">
                <a:solidFill>
                  <a:schemeClr val="bg1"/>
                </a:solidFill>
              </a:rPr>
              <a:t>ORDINARIA 2022</a:t>
            </a:r>
            <a:endParaRPr lang="es-MX" sz="2800" spc="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AB877C-89FB-4275-AB88-B9ACD9C34349}"/>
              </a:ext>
            </a:extLst>
          </p:cNvPr>
          <p:cNvSpPr txBox="1"/>
          <p:nvPr/>
        </p:nvSpPr>
        <p:spPr>
          <a:xfrm>
            <a:off x="400050" y="6062602"/>
            <a:ext cx="802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spc="300" dirty="0">
                <a:solidFill>
                  <a:schemeClr val="bg1"/>
                </a:solidFill>
              </a:rPr>
              <a:t>Departamento </a:t>
            </a:r>
            <a:r>
              <a:rPr lang="es-MX" sz="2000" spc="300" dirty="0" smtClean="0">
                <a:solidFill>
                  <a:schemeClr val="bg1"/>
                </a:solidFill>
              </a:rPr>
              <a:t>de Evaluación Institucional</a:t>
            </a:r>
            <a:endParaRPr lang="es-MX" sz="20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176280" y="2195858"/>
            <a:ext cx="9816024" cy="1671951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/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>Avance del programa anual en cuanto a metas programadas e indicadores de todas las unidades administrativas.</a:t>
            </a: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0" y="1827270"/>
            <a:ext cx="20862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lumMod val="50000"/>
                  </a:schemeClr>
                </a:solidFill>
              </a:rPr>
              <a:t>b)</a:t>
            </a:r>
            <a:endParaRPr lang="es-MX" sz="13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89705"/>
              </p:ext>
            </p:extLst>
          </p:nvPr>
        </p:nvGraphicFramePr>
        <p:xfrm>
          <a:off x="467543" y="2067694"/>
          <a:ext cx="11314553" cy="11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47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PROGRAMA PRESUPUESTARIO:</a:t>
                      </a:r>
                      <a:endParaRPr lang="es-MX" sz="3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E035 – Educación Media</a:t>
                      </a:r>
                      <a:r>
                        <a:rPr lang="es-MX" sz="36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superior</a:t>
                      </a:r>
                      <a:endParaRPr lang="es-MX" sz="3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000" dirty="0"/>
          </a:p>
        </p:txBody>
      </p:sp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91330"/>
              </p:ext>
            </p:extLst>
          </p:nvPr>
        </p:nvGraphicFramePr>
        <p:xfrm>
          <a:off x="113539" y="1710782"/>
          <a:ext cx="11815701" cy="2745603"/>
        </p:xfrm>
        <a:graphic>
          <a:graphicData uri="http://schemas.openxmlformats.org/drawingml/2006/table">
            <a:tbl>
              <a:tblPr/>
              <a:tblGrid>
                <a:gridCol w="14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832">
                  <a:extLst>
                    <a:ext uri="{9D8B030D-6E8A-4147-A177-3AD203B41FA5}">
                      <a16:colId xmlns:a16="http://schemas.microsoft.com/office/drawing/2014/main" val="2958250698"/>
                    </a:ext>
                  </a:extLst>
                </a:gridCol>
                <a:gridCol w="137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Presupuestal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Nombre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Ejecutado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Nivel de 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Semaforización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23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MX" sz="18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E035 – Educación Media superior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C01I01 - Promedio de Aprovechamiento en el COBAQROO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8.006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102.641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C02A01I01 - Porcentaje de estudiantes en situación vulnerable con beca federal pagada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111.111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474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723697" y="460295"/>
            <a:ext cx="727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</a:rPr>
              <a:t>Tercer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12881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05589"/>
              </p:ext>
            </p:extLst>
          </p:nvPr>
        </p:nvGraphicFramePr>
        <p:xfrm>
          <a:off x="467543" y="2067694"/>
          <a:ext cx="11162859" cy="110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347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PROGRAMA PRESUPUESTARIO</a:t>
                      </a:r>
                      <a:r>
                        <a:rPr lang="es-MX" sz="3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  <a:endParaRPr lang="es-MX" sz="3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3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M001 - Gestión y Apoyo Institucional</a:t>
                      </a:r>
                      <a:endParaRPr lang="es-MX" sz="3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657602" y="1197408"/>
            <a:ext cx="10972800" cy="480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43859"/>
              </p:ext>
            </p:extLst>
          </p:nvPr>
        </p:nvGraphicFramePr>
        <p:xfrm>
          <a:off x="134561" y="1994565"/>
          <a:ext cx="11815701" cy="2745603"/>
        </p:xfrm>
        <a:graphic>
          <a:graphicData uri="http://schemas.openxmlformats.org/drawingml/2006/table">
            <a:tbl>
              <a:tblPr/>
              <a:tblGrid>
                <a:gridCol w="14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832">
                  <a:extLst>
                    <a:ext uri="{9D8B030D-6E8A-4147-A177-3AD203B41FA5}">
                      <a16:colId xmlns:a16="http://schemas.microsoft.com/office/drawing/2014/main" val="2958250698"/>
                    </a:ext>
                  </a:extLst>
                </a:gridCol>
                <a:gridCol w="1370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</a:t>
                      </a:r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ES" sz="12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Presupuestal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Nombre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Indicador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Programado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Ejecutado del </a:t>
                      </a:r>
                    </a:p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Trimestre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Nivel de Cumplimiento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Semaforización 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931" marR="3931" marT="3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23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MX" sz="18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M001 - Gestión y Apoyo Institucional</a:t>
                      </a:r>
                      <a:endParaRPr lang="es-MX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C01I01 - Porcentaje de cumplimiento programático de metas sustantivas de la institución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200.000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Rojo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233">
                <a:tc vMerge="1">
                  <a:txBody>
                    <a:bodyPr/>
                    <a:lstStyle/>
                    <a:p>
                      <a:pPr algn="ctr" rtl="0" fontAlgn="t"/>
                      <a:endParaRPr lang="es-MX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C01IA1 - Porcentaje del Presupuesto Ejercido destinado a las áreas staff</a:t>
                      </a:r>
                      <a:endParaRPr lang="es-MX" sz="18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25.165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25.881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102.844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Verde</a:t>
                      </a:r>
                      <a:endParaRPr lang="es-MX" sz="1800" b="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474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723697" y="460295"/>
            <a:ext cx="727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accent2">
                    <a:lumMod val="50000"/>
                  </a:schemeClr>
                </a:solidFill>
              </a:rPr>
              <a:t>Tercer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32595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163</Words>
  <Application>Microsoft Office PowerPoint</Application>
  <PresentationFormat>Panorámica</PresentationFormat>
  <Paragraphs>55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4ª Sesión Ordinaria 2020</dc:title>
  <dc:creator>HP</dc:creator>
  <cp:lastModifiedBy>Usuario de Windows</cp:lastModifiedBy>
  <cp:revision>411</cp:revision>
  <cp:lastPrinted>2022-09-13T16:02:10Z</cp:lastPrinted>
  <dcterms:created xsi:type="dcterms:W3CDTF">2020-11-27T05:30:03Z</dcterms:created>
  <dcterms:modified xsi:type="dcterms:W3CDTF">2022-10-07T17:52:59Z</dcterms:modified>
</cp:coreProperties>
</file>